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14"/>
  </p:notesMasterIdLst>
  <p:sldIdLst>
    <p:sldId id="256" r:id="rId5"/>
    <p:sldId id="257" r:id="rId6"/>
    <p:sldId id="258" r:id="rId7"/>
    <p:sldId id="259" r:id="rId8"/>
    <p:sldId id="260" r:id="rId9"/>
    <p:sldId id="261" r:id="rId10"/>
    <p:sldId id="262" r:id="rId11"/>
    <p:sldId id="263" r:id="rId12"/>
    <p:sldId id="264" r:id="rId13"/>
  </p:sldIdLst>
  <p:sldSz cx="9144000" cy="5143500" type="screen16x9"/>
  <p:notesSz cx="6858000" cy="9144000"/>
  <p:embeddedFontLst>
    <p:embeddedFont>
      <p:font typeface="Calibri" panose="020F0502020204030204" pitchFamily="34" charset="0"/>
      <p:regular r:id="rId15"/>
      <p:bold r:id="rId16"/>
      <p:italic r:id="rId17"/>
      <p:boldItalic r:id="rId18"/>
    </p:embeddedFont>
    <p:embeddedFont>
      <p:font typeface="Lato"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924" y="3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7.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font" Target="fonts/font5.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a62a153d2f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a62a153d2f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a62a153d2f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a62a153d2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a62a153d2f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a62a153d2f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62a153d2f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62a153d2f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53e76d3aef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53e76d3ae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a62a153d2f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a62a153d2f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a62a153d2f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a62a153d2f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a62a153d2f_0_1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a62a153d2f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s://us.fulbrightonline.or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us.fulbrightonline.org/"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us.fulbrightonline.or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us.fulbrightonline.org/"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us.fulbrightonline.or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s://us.fulbrightonlin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844150" y="2620500"/>
            <a:ext cx="7865700" cy="112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6500">
                <a:solidFill>
                  <a:srgbClr val="1C4587"/>
                </a:solidFill>
                <a:latin typeface="Calibri"/>
                <a:ea typeface="Calibri"/>
                <a:cs typeface="Calibri"/>
                <a:sym typeface="Calibri"/>
              </a:rPr>
              <a:t>U.S. Student Program</a:t>
            </a:r>
            <a:endParaRPr sz="6500">
              <a:solidFill>
                <a:srgbClr val="1C4587"/>
              </a:solidFill>
              <a:latin typeface="Calibri"/>
              <a:ea typeface="Calibri"/>
              <a:cs typeface="Calibri"/>
              <a:sym typeface="Calibri"/>
            </a:endParaRPr>
          </a:p>
        </p:txBody>
      </p:sp>
      <p:sp>
        <p:nvSpPr>
          <p:cNvPr id="55" name="Google Shape;55;p13"/>
          <p:cNvSpPr txBox="1"/>
          <p:nvPr/>
        </p:nvSpPr>
        <p:spPr>
          <a:xfrm>
            <a:off x="797550" y="3613800"/>
            <a:ext cx="7548900" cy="152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56" name="Google Shape;56;p13"/>
          <p:cNvPicPr preferRelativeResize="0"/>
          <p:nvPr/>
        </p:nvPicPr>
        <p:blipFill>
          <a:blip r:embed="rId3">
            <a:alphaModFix/>
          </a:blip>
          <a:stretch>
            <a:fillRect/>
          </a:stretch>
        </p:blipFill>
        <p:spPr>
          <a:xfrm>
            <a:off x="945650" y="1202600"/>
            <a:ext cx="6727350" cy="12593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lin ang="5400012" scaled="0"/>
        </a:gra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title" idx="4294967295"/>
          </p:nvPr>
        </p:nvSpPr>
        <p:spPr>
          <a:xfrm>
            <a:off x="789700" y="1791625"/>
            <a:ext cx="8520600" cy="101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6500" b="0">
                <a:solidFill>
                  <a:srgbClr val="1C4587"/>
                </a:solidFill>
                <a:latin typeface="Calibri"/>
                <a:ea typeface="Calibri"/>
                <a:cs typeface="Calibri"/>
                <a:sym typeface="Calibri"/>
              </a:rPr>
              <a:t>us.fulbrightonline.org</a:t>
            </a:r>
            <a:endParaRPr sz="6500" b="0">
              <a:solidFill>
                <a:srgbClr val="1C4587"/>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5"/>
        <p:cNvGrpSpPr/>
        <p:nvPr/>
      </p:nvGrpSpPr>
      <p:grpSpPr>
        <a:xfrm>
          <a:off x="0" y="0"/>
          <a:ext cx="0" cy="0"/>
          <a:chOff x="0" y="0"/>
          <a:chExt cx="0" cy="0"/>
        </a:xfrm>
      </p:grpSpPr>
      <p:sp>
        <p:nvSpPr>
          <p:cNvPr id="66" name="Google Shape;66;p15"/>
          <p:cNvSpPr txBox="1"/>
          <p:nvPr/>
        </p:nvSpPr>
        <p:spPr>
          <a:xfrm>
            <a:off x="301375" y="1135175"/>
            <a:ext cx="8277900" cy="3275100"/>
          </a:xfrm>
          <a:prstGeom prst="rect">
            <a:avLst/>
          </a:prstGeom>
          <a:noFill/>
          <a:ln>
            <a:noFill/>
          </a:ln>
        </p:spPr>
        <p:txBody>
          <a:bodyPr spcFirstLastPara="1" wrap="square" lIns="91425" tIns="91425" rIns="91425" bIns="91425" anchor="t" anchorCtr="0">
            <a:noAutofit/>
          </a:bodyPr>
          <a:lstStyle/>
          <a:p>
            <a:pPr marL="457200" lvl="0" indent="-355600" algn="l" rtl="0">
              <a:lnSpc>
                <a:spcPct val="115000"/>
              </a:lnSpc>
              <a:spcBef>
                <a:spcPts val="1200"/>
              </a:spcBef>
              <a:spcAft>
                <a:spcPts val="0"/>
              </a:spcAft>
              <a:buSzPts val="2000"/>
              <a:buFont typeface="Calibri"/>
              <a:buChar char="●"/>
            </a:pPr>
            <a:r>
              <a:rPr lang="en" sz="2000">
                <a:latin typeface="Calibri"/>
                <a:ea typeface="Calibri"/>
                <a:cs typeface="Calibri"/>
                <a:sym typeface="Calibri"/>
              </a:rPr>
              <a:t>Fulbright offers international educational and cultural exchange programs for passionate and accomplished students, scholars, artists, teachers and professionals of all backgrounds to study, teach, or pursue important research and professional projects and serve as cultural ambassadors.</a:t>
            </a:r>
            <a:endParaRPr sz="2000">
              <a:latin typeface="Calibri"/>
              <a:ea typeface="Calibri"/>
              <a:cs typeface="Calibri"/>
              <a:sym typeface="Calibri"/>
            </a:endParaRPr>
          </a:p>
          <a:p>
            <a:pPr marL="457200" lvl="0" indent="0" algn="l" rtl="0">
              <a:lnSpc>
                <a:spcPct val="115000"/>
              </a:lnSpc>
              <a:spcBef>
                <a:spcPts val="1200"/>
              </a:spcBef>
              <a:spcAft>
                <a:spcPts val="0"/>
              </a:spcAft>
              <a:buNone/>
            </a:pPr>
            <a:endParaRPr sz="2000">
              <a:latin typeface="Calibri"/>
              <a:ea typeface="Calibri"/>
              <a:cs typeface="Calibri"/>
              <a:sym typeface="Calibri"/>
            </a:endParaRPr>
          </a:p>
          <a:p>
            <a:pPr marL="457200" lvl="0" indent="-355600" algn="l" rtl="0">
              <a:lnSpc>
                <a:spcPct val="115000"/>
              </a:lnSpc>
              <a:spcBef>
                <a:spcPts val="1200"/>
              </a:spcBef>
              <a:spcAft>
                <a:spcPts val="0"/>
              </a:spcAft>
              <a:buSzPts val="2000"/>
              <a:buFont typeface="Calibri"/>
              <a:buChar char="●"/>
            </a:pPr>
            <a:r>
              <a:rPr lang="en" sz="2000">
                <a:latin typeface="Calibri"/>
                <a:ea typeface="Calibri"/>
                <a:cs typeface="Calibri"/>
                <a:sym typeface="Calibri"/>
              </a:rPr>
              <a:t>Applicants may be recent bachelor’s degree recipients, master’s students, pre-doctoral students, or young professionals</a:t>
            </a:r>
            <a:endParaRPr sz="2000">
              <a:latin typeface="Calibri"/>
              <a:ea typeface="Calibri"/>
              <a:cs typeface="Calibri"/>
              <a:sym typeface="Calibri"/>
            </a:endParaRPr>
          </a:p>
          <a:p>
            <a:pPr marL="0" lvl="0" indent="0" algn="l" rtl="0">
              <a:spcBef>
                <a:spcPts val="1200"/>
              </a:spcBef>
              <a:spcAft>
                <a:spcPts val="0"/>
              </a:spcAft>
              <a:buNone/>
            </a:pPr>
            <a:endParaRPr>
              <a:latin typeface="Lato"/>
              <a:ea typeface="Lato"/>
              <a:cs typeface="Lato"/>
              <a:sym typeface="Lato"/>
            </a:endParaRPr>
          </a:p>
        </p:txBody>
      </p:sp>
      <p:sp>
        <p:nvSpPr>
          <p:cNvPr id="67" name="Google Shape;67;p15"/>
          <p:cNvSpPr txBox="1"/>
          <p:nvPr/>
        </p:nvSpPr>
        <p:spPr>
          <a:xfrm>
            <a:off x="152400" y="368600"/>
            <a:ext cx="5600700" cy="60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1C4587"/>
                </a:solidFill>
                <a:latin typeface="Calibri"/>
                <a:ea typeface="Calibri"/>
                <a:cs typeface="Calibri"/>
                <a:sym typeface="Calibri"/>
              </a:rPr>
              <a:t>target population</a:t>
            </a:r>
            <a:endParaRPr sz="4000">
              <a:solidFill>
                <a:srgbClr val="1C4587"/>
              </a:solidFill>
              <a:latin typeface="Calibri"/>
              <a:ea typeface="Calibri"/>
              <a:cs typeface="Calibri"/>
              <a:sym typeface="Calibri"/>
            </a:endParaRPr>
          </a:p>
        </p:txBody>
      </p:sp>
      <p:sp>
        <p:nvSpPr>
          <p:cNvPr id="68" name="Google Shape;68;p15"/>
          <p:cNvSpPr txBox="1"/>
          <p:nvPr/>
        </p:nvSpPr>
        <p:spPr>
          <a:xfrm>
            <a:off x="6560675" y="4621250"/>
            <a:ext cx="2628900" cy="401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4A86E8"/>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https://us.fulbrightonline.org/</a:t>
            </a:r>
            <a:r>
              <a:rPr lang="en">
                <a:solidFill>
                  <a:srgbClr val="4A86E8"/>
                </a:solidFill>
                <a:latin typeface="Calibri"/>
                <a:ea typeface="Calibri"/>
                <a:cs typeface="Calibri"/>
                <a:sym typeface="Calibri"/>
              </a:rPr>
              <a:t> </a:t>
            </a:r>
            <a:endParaRPr>
              <a:latin typeface="Lato"/>
              <a:ea typeface="Lato"/>
              <a:cs typeface="Lato"/>
              <a:sym typeface="Lato"/>
            </a:endParaRPr>
          </a:p>
        </p:txBody>
      </p:sp>
      <p:pic>
        <p:nvPicPr>
          <p:cNvPr id="69" name="Google Shape;69;p15"/>
          <p:cNvPicPr preferRelativeResize="0"/>
          <p:nvPr/>
        </p:nvPicPr>
        <p:blipFill>
          <a:blip r:embed="rId4">
            <a:alphaModFix/>
          </a:blip>
          <a:stretch>
            <a:fillRect/>
          </a:stretch>
        </p:blipFill>
        <p:spPr>
          <a:xfrm>
            <a:off x="152400" y="98775"/>
            <a:ext cx="1441433" cy="269825"/>
          </a:xfrm>
          <a:prstGeom prst="rect">
            <a:avLst/>
          </a:prstGeom>
          <a:noFill/>
          <a:ln>
            <a:noFill/>
          </a:ln>
        </p:spPr>
      </p:pic>
      <p:sp>
        <p:nvSpPr>
          <p:cNvPr id="70" name="Google Shape;70;p15"/>
          <p:cNvSpPr/>
          <p:nvPr/>
        </p:nvSpPr>
        <p:spPr>
          <a:xfrm>
            <a:off x="-100" y="5022950"/>
            <a:ext cx="9144000" cy="120300"/>
          </a:xfrm>
          <a:prstGeom prst="rect">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4"/>
        <p:cNvGrpSpPr/>
        <p:nvPr/>
      </p:nvGrpSpPr>
      <p:grpSpPr>
        <a:xfrm>
          <a:off x="0" y="0"/>
          <a:ext cx="0" cy="0"/>
          <a:chOff x="0" y="0"/>
          <a:chExt cx="0" cy="0"/>
        </a:xfrm>
      </p:grpSpPr>
      <p:sp>
        <p:nvSpPr>
          <p:cNvPr id="75" name="Google Shape;75;p16"/>
          <p:cNvSpPr txBox="1"/>
          <p:nvPr/>
        </p:nvSpPr>
        <p:spPr>
          <a:xfrm>
            <a:off x="311700" y="1236625"/>
            <a:ext cx="7996500" cy="2953500"/>
          </a:xfrm>
          <a:prstGeom prst="rect">
            <a:avLst/>
          </a:prstGeom>
          <a:noFill/>
          <a:ln>
            <a:noFill/>
          </a:ln>
        </p:spPr>
        <p:txBody>
          <a:bodyPr spcFirstLastPara="1" wrap="square" lIns="91425" tIns="91425" rIns="91425" bIns="91425" anchor="t" anchorCtr="0">
            <a:noAutofit/>
          </a:bodyPr>
          <a:lstStyle/>
          <a:p>
            <a:pPr marL="457200" lvl="0" indent="-355600" algn="l" rtl="0">
              <a:lnSpc>
                <a:spcPct val="150000"/>
              </a:lnSpc>
              <a:spcBef>
                <a:spcPts val="1200"/>
              </a:spcBef>
              <a:spcAft>
                <a:spcPts val="0"/>
              </a:spcAft>
              <a:buSzPts val="2000"/>
              <a:buFont typeface="Calibri"/>
              <a:buChar char="●"/>
            </a:pPr>
            <a:r>
              <a:rPr lang="en" sz="2000">
                <a:latin typeface="Calibri"/>
                <a:ea typeface="Calibri"/>
                <a:cs typeface="Calibri"/>
                <a:sym typeface="Calibri"/>
              </a:rPr>
              <a:t>To promote mutual understanding through a commitment to the free flow of ideas and people across national boundaries.</a:t>
            </a:r>
            <a:endParaRPr sz="2000">
              <a:latin typeface="Calibri"/>
              <a:ea typeface="Calibri"/>
              <a:cs typeface="Calibri"/>
              <a:sym typeface="Calibri"/>
            </a:endParaRPr>
          </a:p>
          <a:p>
            <a:pPr marL="457200" lvl="0" indent="-355600" algn="l" rtl="0">
              <a:lnSpc>
                <a:spcPct val="150000"/>
              </a:lnSpc>
              <a:spcBef>
                <a:spcPts val="0"/>
              </a:spcBef>
              <a:spcAft>
                <a:spcPts val="0"/>
              </a:spcAft>
              <a:buSzPts val="2000"/>
              <a:buFont typeface="Calibri"/>
              <a:buChar char="●"/>
            </a:pPr>
            <a:r>
              <a:rPr lang="en" sz="2000">
                <a:latin typeface="Calibri"/>
                <a:ea typeface="Calibri"/>
                <a:cs typeface="Calibri"/>
                <a:sym typeface="Calibri"/>
              </a:rPr>
              <a:t>To expand, through this understanding, the boundaries of human wisdom, empathy and perception.</a:t>
            </a:r>
            <a:endParaRPr sz="2000">
              <a:latin typeface="Calibri"/>
              <a:ea typeface="Calibri"/>
              <a:cs typeface="Calibri"/>
              <a:sym typeface="Calibri"/>
            </a:endParaRPr>
          </a:p>
          <a:p>
            <a:pPr marL="457200" lvl="0" indent="-355600" algn="l" rtl="0">
              <a:lnSpc>
                <a:spcPct val="150000"/>
              </a:lnSpc>
              <a:spcBef>
                <a:spcPts val="0"/>
              </a:spcBef>
              <a:spcAft>
                <a:spcPts val="0"/>
              </a:spcAft>
              <a:buSzPts val="2000"/>
              <a:buFont typeface="Calibri"/>
              <a:buChar char="●"/>
            </a:pPr>
            <a:r>
              <a:rPr lang="en" sz="2000">
                <a:latin typeface="Calibri"/>
                <a:ea typeface="Calibri"/>
                <a:cs typeface="Calibri"/>
                <a:sym typeface="Calibri"/>
              </a:rPr>
              <a:t>To create true and lasting world peace through cooperation in constructive activities among people of different nations.</a:t>
            </a:r>
            <a:endParaRPr sz="2000">
              <a:latin typeface="Calibri"/>
              <a:ea typeface="Calibri"/>
              <a:cs typeface="Calibri"/>
              <a:sym typeface="Calibri"/>
            </a:endParaRPr>
          </a:p>
          <a:p>
            <a:pPr marL="0" lvl="0" indent="0" algn="l" rtl="0">
              <a:spcBef>
                <a:spcPts val="1200"/>
              </a:spcBef>
              <a:spcAft>
                <a:spcPts val="0"/>
              </a:spcAft>
              <a:buNone/>
            </a:pPr>
            <a:endParaRPr>
              <a:latin typeface="Lato"/>
              <a:ea typeface="Lato"/>
              <a:cs typeface="Lato"/>
              <a:sym typeface="Lato"/>
            </a:endParaRPr>
          </a:p>
        </p:txBody>
      </p:sp>
      <p:sp>
        <p:nvSpPr>
          <p:cNvPr id="76" name="Google Shape;76;p16"/>
          <p:cNvSpPr txBox="1"/>
          <p:nvPr/>
        </p:nvSpPr>
        <p:spPr>
          <a:xfrm>
            <a:off x="141325" y="390775"/>
            <a:ext cx="5988900" cy="642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1C4587"/>
                </a:solidFill>
                <a:latin typeface="Calibri"/>
                <a:ea typeface="Calibri"/>
                <a:cs typeface="Calibri"/>
                <a:sym typeface="Calibri"/>
              </a:rPr>
              <a:t>mission statement</a:t>
            </a:r>
            <a:endParaRPr sz="4000">
              <a:solidFill>
                <a:srgbClr val="1C4587"/>
              </a:solidFill>
              <a:latin typeface="Calibri"/>
              <a:ea typeface="Calibri"/>
              <a:cs typeface="Calibri"/>
              <a:sym typeface="Calibri"/>
            </a:endParaRPr>
          </a:p>
        </p:txBody>
      </p:sp>
      <p:sp>
        <p:nvSpPr>
          <p:cNvPr id="77" name="Google Shape;77;p16"/>
          <p:cNvSpPr txBox="1"/>
          <p:nvPr/>
        </p:nvSpPr>
        <p:spPr>
          <a:xfrm>
            <a:off x="6583875" y="4611050"/>
            <a:ext cx="2692500" cy="41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4A86E8"/>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https://us.fulbrightonline.org/</a:t>
            </a:r>
            <a:r>
              <a:rPr lang="en">
                <a:solidFill>
                  <a:srgbClr val="4A86E8"/>
                </a:solidFill>
                <a:latin typeface="Calibri"/>
                <a:ea typeface="Calibri"/>
                <a:cs typeface="Calibri"/>
                <a:sym typeface="Calibri"/>
              </a:rPr>
              <a:t> </a:t>
            </a:r>
            <a:endParaRPr>
              <a:solidFill>
                <a:srgbClr val="4A86E8"/>
              </a:solidFill>
              <a:latin typeface="Calibri"/>
              <a:ea typeface="Calibri"/>
              <a:cs typeface="Calibri"/>
              <a:sym typeface="Calibri"/>
            </a:endParaRPr>
          </a:p>
        </p:txBody>
      </p:sp>
      <p:pic>
        <p:nvPicPr>
          <p:cNvPr id="78" name="Google Shape;78;p16"/>
          <p:cNvPicPr preferRelativeResize="0"/>
          <p:nvPr/>
        </p:nvPicPr>
        <p:blipFill>
          <a:blip r:embed="rId4">
            <a:alphaModFix/>
          </a:blip>
          <a:stretch>
            <a:fillRect/>
          </a:stretch>
        </p:blipFill>
        <p:spPr>
          <a:xfrm>
            <a:off x="119150" y="88650"/>
            <a:ext cx="1441433" cy="269825"/>
          </a:xfrm>
          <a:prstGeom prst="rect">
            <a:avLst/>
          </a:prstGeom>
          <a:noFill/>
          <a:ln>
            <a:noFill/>
          </a:ln>
        </p:spPr>
      </p:pic>
      <p:sp>
        <p:nvSpPr>
          <p:cNvPr id="79" name="Google Shape;79;p16"/>
          <p:cNvSpPr/>
          <p:nvPr/>
        </p:nvSpPr>
        <p:spPr>
          <a:xfrm>
            <a:off x="-100" y="5022950"/>
            <a:ext cx="9144000" cy="120300"/>
          </a:xfrm>
          <a:prstGeom prst="rect">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3"/>
        <p:cNvGrpSpPr/>
        <p:nvPr/>
      </p:nvGrpSpPr>
      <p:grpSpPr>
        <a:xfrm>
          <a:off x="0" y="0"/>
          <a:ext cx="0" cy="0"/>
          <a:chOff x="0" y="0"/>
          <a:chExt cx="0" cy="0"/>
        </a:xfrm>
      </p:grpSpPr>
      <p:pic>
        <p:nvPicPr>
          <p:cNvPr id="84" name="Google Shape;84;p17"/>
          <p:cNvPicPr preferRelativeResize="0"/>
          <p:nvPr/>
        </p:nvPicPr>
        <p:blipFill>
          <a:blip r:embed="rId3">
            <a:alphaModFix/>
          </a:blip>
          <a:stretch>
            <a:fillRect/>
          </a:stretch>
        </p:blipFill>
        <p:spPr>
          <a:xfrm>
            <a:off x="119150" y="88650"/>
            <a:ext cx="1441433" cy="269825"/>
          </a:xfrm>
          <a:prstGeom prst="rect">
            <a:avLst/>
          </a:prstGeom>
          <a:noFill/>
          <a:ln>
            <a:noFill/>
          </a:ln>
        </p:spPr>
      </p:pic>
      <p:sp>
        <p:nvSpPr>
          <p:cNvPr id="85" name="Google Shape;85;p17"/>
          <p:cNvSpPr txBox="1"/>
          <p:nvPr/>
        </p:nvSpPr>
        <p:spPr>
          <a:xfrm>
            <a:off x="311700" y="1330650"/>
            <a:ext cx="8759700" cy="2838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 sz="2000">
                <a:latin typeface="Calibri"/>
                <a:ea typeface="Calibri"/>
                <a:cs typeface="Calibri"/>
                <a:sym typeface="Calibri"/>
              </a:rPr>
              <a:t>• Open to all academic and creative/performing arts fields</a:t>
            </a:r>
            <a:endParaRPr sz="2000">
              <a:latin typeface="Calibri"/>
              <a:ea typeface="Calibri"/>
              <a:cs typeface="Calibri"/>
              <a:sym typeface="Calibri"/>
            </a:endParaRPr>
          </a:p>
          <a:p>
            <a:pPr marL="0" lvl="0" indent="0" algn="l" rtl="0">
              <a:lnSpc>
                <a:spcPct val="115000"/>
              </a:lnSpc>
              <a:spcBef>
                <a:spcPts val="1200"/>
              </a:spcBef>
              <a:spcAft>
                <a:spcPts val="0"/>
              </a:spcAft>
              <a:buNone/>
            </a:pPr>
            <a:r>
              <a:rPr lang="en" sz="2000">
                <a:latin typeface="Calibri"/>
                <a:ea typeface="Calibri"/>
                <a:cs typeface="Calibri"/>
                <a:sym typeface="Calibri"/>
              </a:rPr>
              <a:t>• applicant can propose their own independent study/research project or propose to enroll in a degree program, depending on host country, in conjunction with their study/research project</a:t>
            </a:r>
            <a:endParaRPr sz="2000">
              <a:latin typeface="Calibri"/>
              <a:ea typeface="Calibri"/>
              <a:cs typeface="Calibri"/>
              <a:sym typeface="Calibri"/>
            </a:endParaRPr>
          </a:p>
          <a:p>
            <a:pPr marL="0" lvl="0" indent="0" algn="l" rtl="0">
              <a:lnSpc>
                <a:spcPct val="115000"/>
              </a:lnSpc>
              <a:spcBef>
                <a:spcPts val="1200"/>
              </a:spcBef>
              <a:spcAft>
                <a:spcPts val="0"/>
              </a:spcAft>
              <a:buNone/>
            </a:pPr>
            <a:r>
              <a:rPr lang="en" sz="2000">
                <a:latin typeface="Calibri"/>
                <a:ea typeface="Calibri"/>
                <a:cs typeface="Calibri"/>
                <a:sym typeface="Calibri"/>
              </a:rPr>
              <a:t>• Community engagement proposal required</a:t>
            </a:r>
            <a:endParaRPr sz="2000">
              <a:latin typeface="Calibri"/>
              <a:ea typeface="Calibri"/>
              <a:cs typeface="Calibri"/>
              <a:sym typeface="Calibri"/>
            </a:endParaRPr>
          </a:p>
          <a:p>
            <a:pPr marL="0" lvl="0" indent="0" algn="l" rtl="0">
              <a:lnSpc>
                <a:spcPct val="115000"/>
              </a:lnSpc>
              <a:spcBef>
                <a:spcPts val="1200"/>
              </a:spcBef>
              <a:spcAft>
                <a:spcPts val="0"/>
              </a:spcAft>
              <a:buNone/>
            </a:pPr>
            <a:endParaRPr>
              <a:latin typeface="Calibri"/>
              <a:ea typeface="Calibri"/>
              <a:cs typeface="Calibri"/>
              <a:sym typeface="Calibri"/>
            </a:endParaRPr>
          </a:p>
          <a:p>
            <a:pPr marL="0" lvl="0" indent="0" algn="l" rtl="0">
              <a:spcBef>
                <a:spcPts val="1200"/>
              </a:spcBef>
              <a:spcAft>
                <a:spcPts val="0"/>
              </a:spcAft>
              <a:buNone/>
            </a:pPr>
            <a:endParaRPr>
              <a:latin typeface="Lato"/>
              <a:ea typeface="Lato"/>
              <a:cs typeface="Lato"/>
              <a:sym typeface="Lato"/>
            </a:endParaRPr>
          </a:p>
        </p:txBody>
      </p:sp>
      <p:sp>
        <p:nvSpPr>
          <p:cNvPr id="86" name="Google Shape;86;p17"/>
          <p:cNvSpPr txBox="1"/>
          <p:nvPr/>
        </p:nvSpPr>
        <p:spPr>
          <a:xfrm>
            <a:off x="119150" y="358463"/>
            <a:ext cx="9041400" cy="93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1C4587"/>
                </a:solidFill>
                <a:latin typeface="Calibri"/>
                <a:ea typeface="Calibri"/>
                <a:cs typeface="Calibri"/>
                <a:sym typeface="Calibri"/>
              </a:rPr>
              <a:t>open study/research award</a:t>
            </a:r>
            <a:endParaRPr sz="4000">
              <a:solidFill>
                <a:srgbClr val="1C4587"/>
              </a:solidFill>
              <a:latin typeface="Calibri"/>
              <a:ea typeface="Calibri"/>
              <a:cs typeface="Calibri"/>
              <a:sym typeface="Calibri"/>
            </a:endParaRPr>
          </a:p>
        </p:txBody>
      </p:sp>
      <p:sp>
        <p:nvSpPr>
          <p:cNvPr id="87" name="Google Shape;87;p17"/>
          <p:cNvSpPr txBox="1"/>
          <p:nvPr/>
        </p:nvSpPr>
        <p:spPr>
          <a:xfrm>
            <a:off x="6584800" y="4618925"/>
            <a:ext cx="2559300" cy="358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4A86E8"/>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https://us.fulbrightonline.org/</a:t>
            </a:r>
            <a:r>
              <a:rPr lang="en">
                <a:solidFill>
                  <a:srgbClr val="4A86E8"/>
                </a:solidFill>
                <a:latin typeface="Calibri"/>
                <a:ea typeface="Calibri"/>
                <a:cs typeface="Calibri"/>
                <a:sym typeface="Calibri"/>
              </a:rPr>
              <a:t> </a:t>
            </a:r>
            <a:endParaRPr/>
          </a:p>
        </p:txBody>
      </p:sp>
      <p:sp>
        <p:nvSpPr>
          <p:cNvPr id="88" name="Google Shape;88;p17"/>
          <p:cNvSpPr/>
          <p:nvPr/>
        </p:nvSpPr>
        <p:spPr>
          <a:xfrm>
            <a:off x="-100" y="5022950"/>
            <a:ext cx="9144000" cy="120300"/>
          </a:xfrm>
          <a:prstGeom prst="rect">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2"/>
        <p:cNvGrpSpPr/>
        <p:nvPr/>
      </p:nvGrpSpPr>
      <p:grpSpPr>
        <a:xfrm>
          <a:off x="0" y="0"/>
          <a:ext cx="0" cy="0"/>
          <a:chOff x="0" y="0"/>
          <a:chExt cx="0" cy="0"/>
        </a:xfrm>
      </p:grpSpPr>
      <p:pic>
        <p:nvPicPr>
          <p:cNvPr id="93" name="Google Shape;93;p18"/>
          <p:cNvPicPr preferRelativeResize="0"/>
          <p:nvPr/>
        </p:nvPicPr>
        <p:blipFill>
          <a:blip r:embed="rId3">
            <a:alphaModFix/>
          </a:blip>
          <a:stretch>
            <a:fillRect/>
          </a:stretch>
        </p:blipFill>
        <p:spPr>
          <a:xfrm>
            <a:off x="119150" y="88650"/>
            <a:ext cx="1441433" cy="269825"/>
          </a:xfrm>
          <a:prstGeom prst="rect">
            <a:avLst/>
          </a:prstGeom>
          <a:noFill/>
          <a:ln>
            <a:noFill/>
          </a:ln>
        </p:spPr>
      </p:pic>
      <p:sp>
        <p:nvSpPr>
          <p:cNvPr id="94" name="Google Shape;94;p18"/>
          <p:cNvSpPr txBox="1"/>
          <p:nvPr/>
        </p:nvSpPr>
        <p:spPr>
          <a:xfrm>
            <a:off x="311700" y="1326050"/>
            <a:ext cx="8086800" cy="307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r>
              <a:rPr lang="en" sz="2000">
                <a:latin typeface="Calibri"/>
                <a:ea typeface="Calibri"/>
                <a:cs typeface="Calibri"/>
                <a:sym typeface="Calibri"/>
              </a:rPr>
              <a:t>• Applicant is placed in a school to supplement local English instruction, provide native speaker presence in the classroom, and serve as a cultural ambassador</a:t>
            </a:r>
            <a:endParaRPr sz="2000">
              <a:latin typeface="Calibri"/>
              <a:ea typeface="Calibri"/>
              <a:cs typeface="Calibri"/>
              <a:sym typeface="Calibri"/>
            </a:endParaRPr>
          </a:p>
          <a:p>
            <a:pPr marL="0" lvl="0" indent="0" algn="l" rtl="0">
              <a:lnSpc>
                <a:spcPct val="115000"/>
              </a:lnSpc>
              <a:spcBef>
                <a:spcPts val="1200"/>
              </a:spcBef>
              <a:spcAft>
                <a:spcPts val="1200"/>
              </a:spcAft>
              <a:buNone/>
            </a:pPr>
            <a:r>
              <a:rPr lang="en" sz="2000">
                <a:latin typeface="Calibri"/>
                <a:ea typeface="Calibri"/>
                <a:cs typeface="Calibri"/>
                <a:sym typeface="Calibri"/>
              </a:rPr>
              <a:t>• Community engagement proposal required</a:t>
            </a:r>
            <a:endParaRPr sz="2000">
              <a:latin typeface="Lato"/>
              <a:ea typeface="Lato"/>
              <a:cs typeface="Lato"/>
              <a:sym typeface="Lato"/>
            </a:endParaRPr>
          </a:p>
        </p:txBody>
      </p:sp>
      <p:sp>
        <p:nvSpPr>
          <p:cNvPr id="95" name="Google Shape;95;p18"/>
          <p:cNvSpPr txBox="1"/>
          <p:nvPr/>
        </p:nvSpPr>
        <p:spPr>
          <a:xfrm>
            <a:off x="119150" y="372725"/>
            <a:ext cx="8482800" cy="64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1C4587"/>
                </a:solidFill>
                <a:latin typeface="Calibri"/>
                <a:ea typeface="Calibri"/>
                <a:cs typeface="Calibri"/>
                <a:sym typeface="Calibri"/>
              </a:rPr>
              <a:t>English teaching assistant award</a:t>
            </a:r>
            <a:endParaRPr sz="4000">
              <a:solidFill>
                <a:srgbClr val="1C4587"/>
              </a:solidFill>
              <a:latin typeface="Calibri"/>
              <a:ea typeface="Calibri"/>
              <a:cs typeface="Calibri"/>
              <a:sym typeface="Calibri"/>
            </a:endParaRPr>
          </a:p>
        </p:txBody>
      </p:sp>
      <p:sp>
        <p:nvSpPr>
          <p:cNvPr id="96" name="Google Shape;96;p18"/>
          <p:cNvSpPr txBox="1"/>
          <p:nvPr/>
        </p:nvSpPr>
        <p:spPr>
          <a:xfrm>
            <a:off x="6637275" y="4642250"/>
            <a:ext cx="2629800" cy="26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4A86E8"/>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https://us.fulbrightonline.org/</a:t>
            </a:r>
            <a:r>
              <a:rPr lang="en">
                <a:solidFill>
                  <a:srgbClr val="4A86E8"/>
                </a:solidFill>
                <a:latin typeface="Calibri"/>
                <a:ea typeface="Calibri"/>
                <a:cs typeface="Calibri"/>
                <a:sym typeface="Calibri"/>
              </a:rPr>
              <a:t> </a:t>
            </a:r>
            <a:endParaRPr/>
          </a:p>
        </p:txBody>
      </p:sp>
      <p:sp>
        <p:nvSpPr>
          <p:cNvPr id="97" name="Google Shape;97;p18"/>
          <p:cNvSpPr/>
          <p:nvPr/>
        </p:nvSpPr>
        <p:spPr>
          <a:xfrm>
            <a:off x="-100" y="5022950"/>
            <a:ext cx="9144000" cy="120300"/>
          </a:xfrm>
          <a:prstGeom prst="rect">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path path="circle">
            <a:fillToRect l="50000" t="50000" r="50000" b="50000"/>
          </a:path>
          <a:tileRect/>
        </a:gradFill>
        <a:effectLst/>
      </p:bgPr>
    </p:bg>
    <p:spTree>
      <p:nvGrpSpPr>
        <p:cNvPr id="1" name="Shape 101"/>
        <p:cNvGrpSpPr/>
        <p:nvPr/>
      </p:nvGrpSpPr>
      <p:grpSpPr>
        <a:xfrm>
          <a:off x="0" y="0"/>
          <a:ext cx="0" cy="0"/>
          <a:chOff x="0" y="0"/>
          <a:chExt cx="0" cy="0"/>
        </a:xfrm>
      </p:grpSpPr>
      <p:sp>
        <p:nvSpPr>
          <p:cNvPr id="102" name="Google Shape;102;p19"/>
          <p:cNvSpPr txBox="1"/>
          <p:nvPr/>
        </p:nvSpPr>
        <p:spPr>
          <a:xfrm>
            <a:off x="321750" y="612800"/>
            <a:ext cx="8267400" cy="36165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1200"/>
              </a:spcBef>
              <a:spcAft>
                <a:spcPts val="0"/>
              </a:spcAft>
              <a:buNone/>
            </a:pPr>
            <a:r>
              <a:rPr lang="en" sz="3000">
                <a:solidFill>
                  <a:srgbClr val="1C4587"/>
                </a:solidFill>
                <a:latin typeface="Calibri"/>
                <a:ea typeface="Calibri"/>
                <a:cs typeface="Calibri"/>
                <a:sym typeface="Calibri"/>
              </a:rPr>
              <a:t>Recipients receive full living stipend for length of program, typically 9-12 months</a:t>
            </a:r>
            <a:endParaRPr sz="3000">
              <a:solidFill>
                <a:srgbClr val="1C4587"/>
              </a:solidFill>
              <a:latin typeface="Calibri"/>
              <a:ea typeface="Calibri"/>
              <a:cs typeface="Calibri"/>
              <a:sym typeface="Calibri"/>
            </a:endParaRPr>
          </a:p>
          <a:p>
            <a:pPr marL="0" lvl="0" indent="0" algn="ctr" rtl="0">
              <a:lnSpc>
                <a:spcPct val="115000"/>
              </a:lnSpc>
              <a:spcBef>
                <a:spcPts val="1200"/>
              </a:spcBef>
              <a:spcAft>
                <a:spcPts val="0"/>
              </a:spcAft>
              <a:buNone/>
            </a:pPr>
            <a:endParaRPr sz="3000">
              <a:solidFill>
                <a:srgbClr val="1C4587"/>
              </a:solidFill>
              <a:latin typeface="Calibri"/>
              <a:ea typeface="Calibri"/>
              <a:cs typeface="Calibri"/>
              <a:sym typeface="Calibri"/>
            </a:endParaRPr>
          </a:p>
          <a:p>
            <a:pPr marL="0" lvl="0" indent="0" algn="ctr" rtl="0">
              <a:lnSpc>
                <a:spcPct val="115000"/>
              </a:lnSpc>
              <a:spcBef>
                <a:spcPts val="1200"/>
              </a:spcBef>
              <a:spcAft>
                <a:spcPts val="0"/>
              </a:spcAft>
              <a:buNone/>
            </a:pPr>
            <a:r>
              <a:rPr lang="en" sz="3000">
                <a:solidFill>
                  <a:srgbClr val="1C4587"/>
                </a:solidFill>
                <a:latin typeface="Calibri"/>
                <a:ea typeface="Calibri"/>
                <a:cs typeface="Calibri"/>
                <a:sym typeface="Calibri"/>
              </a:rPr>
              <a:t>In 2019-20, there were </a:t>
            </a:r>
            <a:r>
              <a:rPr lang="en" sz="3000" b="1">
                <a:solidFill>
                  <a:srgbClr val="1C4587"/>
                </a:solidFill>
                <a:latin typeface="Calibri"/>
                <a:ea typeface="Calibri"/>
                <a:cs typeface="Calibri"/>
                <a:sym typeface="Calibri"/>
              </a:rPr>
              <a:t>2,150 awards</a:t>
            </a:r>
            <a:r>
              <a:rPr lang="en" sz="3000">
                <a:solidFill>
                  <a:srgbClr val="1C4587"/>
                </a:solidFill>
                <a:latin typeface="Calibri"/>
                <a:ea typeface="Calibri"/>
                <a:cs typeface="Calibri"/>
                <a:sym typeface="Calibri"/>
              </a:rPr>
              <a:t> out of 10,500 applications with 160 potential participating countries</a:t>
            </a:r>
            <a:endParaRPr sz="3000">
              <a:solidFill>
                <a:srgbClr val="1C4587"/>
              </a:solidFill>
              <a:latin typeface="Calibri"/>
              <a:ea typeface="Calibri"/>
              <a:cs typeface="Calibri"/>
              <a:sym typeface="Calibri"/>
            </a:endParaRPr>
          </a:p>
          <a:p>
            <a:pPr marL="0" lvl="0" indent="0" algn="l" rtl="0">
              <a:spcBef>
                <a:spcPts val="1200"/>
              </a:spcBef>
              <a:spcAft>
                <a:spcPts val="0"/>
              </a:spcAft>
              <a:buNone/>
            </a:pPr>
            <a:endParaRPr>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6"/>
        <p:cNvGrpSpPr/>
        <p:nvPr/>
      </p:nvGrpSpPr>
      <p:grpSpPr>
        <a:xfrm>
          <a:off x="0" y="0"/>
          <a:ext cx="0" cy="0"/>
          <a:chOff x="0" y="0"/>
          <a:chExt cx="0" cy="0"/>
        </a:xfrm>
      </p:grpSpPr>
      <p:sp>
        <p:nvSpPr>
          <p:cNvPr id="107" name="Google Shape;107;p20"/>
          <p:cNvSpPr txBox="1"/>
          <p:nvPr/>
        </p:nvSpPr>
        <p:spPr>
          <a:xfrm>
            <a:off x="251150" y="954250"/>
            <a:ext cx="8257800" cy="3114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0"/>
              </a:spcAft>
              <a:buNone/>
            </a:pPr>
            <a:endParaRPr>
              <a:latin typeface="Calibri"/>
              <a:ea typeface="Calibri"/>
              <a:cs typeface="Calibri"/>
              <a:sym typeface="Calibri"/>
            </a:endParaRPr>
          </a:p>
          <a:p>
            <a:pPr marL="0" lvl="0" indent="0" algn="l" rtl="0">
              <a:lnSpc>
                <a:spcPct val="115000"/>
              </a:lnSpc>
              <a:spcBef>
                <a:spcPts val="1200"/>
              </a:spcBef>
              <a:spcAft>
                <a:spcPts val="0"/>
              </a:spcAft>
              <a:buNone/>
            </a:pPr>
            <a:r>
              <a:rPr lang="en" sz="2000">
                <a:latin typeface="Calibri"/>
                <a:ea typeface="Calibri"/>
                <a:cs typeface="Calibri"/>
                <a:sym typeface="Calibri"/>
              </a:rPr>
              <a:t>• U.S. citizen or national at time of application</a:t>
            </a:r>
            <a:endParaRPr sz="2000">
              <a:latin typeface="Calibri"/>
              <a:ea typeface="Calibri"/>
              <a:cs typeface="Calibri"/>
              <a:sym typeface="Calibri"/>
            </a:endParaRPr>
          </a:p>
          <a:p>
            <a:pPr marL="0" lvl="0" indent="0" algn="l" rtl="0">
              <a:lnSpc>
                <a:spcPct val="115000"/>
              </a:lnSpc>
              <a:spcBef>
                <a:spcPts val="1200"/>
              </a:spcBef>
              <a:spcAft>
                <a:spcPts val="0"/>
              </a:spcAft>
              <a:buNone/>
            </a:pPr>
            <a:r>
              <a:rPr lang="en" sz="2000">
                <a:latin typeface="Calibri"/>
                <a:ea typeface="Calibri"/>
                <a:cs typeface="Calibri"/>
                <a:sym typeface="Calibri"/>
              </a:rPr>
              <a:t>• Must have bachelor’s degree before the start of the grant award</a:t>
            </a:r>
            <a:endParaRPr sz="2000">
              <a:latin typeface="Calibri"/>
              <a:ea typeface="Calibri"/>
              <a:cs typeface="Calibri"/>
              <a:sym typeface="Calibri"/>
            </a:endParaRPr>
          </a:p>
          <a:p>
            <a:pPr marL="0" lvl="0" indent="0" algn="l" rtl="0">
              <a:lnSpc>
                <a:spcPct val="115000"/>
              </a:lnSpc>
              <a:spcBef>
                <a:spcPts val="1200"/>
              </a:spcBef>
              <a:spcAft>
                <a:spcPts val="0"/>
              </a:spcAft>
              <a:buNone/>
            </a:pPr>
            <a:r>
              <a:rPr lang="en" sz="2000">
                <a:latin typeface="Calibri"/>
                <a:ea typeface="Calibri"/>
                <a:cs typeface="Calibri"/>
                <a:sym typeface="Calibri"/>
              </a:rPr>
              <a:t>• Some placements require sufficient proficiency in the written &amp; spoken language of the host country to communicate and carry out the proposed work</a:t>
            </a:r>
            <a:endParaRPr sz="2000">
              <a:latin typeface="Calibri"/>
              <a:ea typeface="Calibri"/>
              <a:cs typeface="Calibri"/>
              <a:sym typeface="Calibri"/>
            </a:endParaRPr>
          </a:p>
          <a:p>
            <a:pPr marL="0" lvl="0" indent="0" algn="l" rtl="0">
              <a:spcBef>
                <a:spcPts val="1200"/>
              </a:spcBef>
              <a:spcAft>
                <a:spcPts val="0"/>
              </a:spcAft>
              <a:buNone/>
            </a:pPr>
            <a:endParaRPr>
              <a:latin typeface="Lato"/>
              <a:ea typeface="Lato"/>
              <a:cs typeface="Lato"/>
              <a:sym typeface="Lato"/>
            </a:endParaRPr>
          </a:p>
        </p:txBody>
      </p:sp>
      <p:sp>
        <p:nvSpPr>
          <p:cNvPr id="108" name="Google Shape;108;p20"/>
          <p:cNvSpPr txBox="1"/>
          <p:nvPr/>
        </p:nvSpPr>
        <p:spPr>
          <a:xfrm>
            <a:off x="251150" y="365700"/>
            <a:ext cx="5313600" cy="853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1C4587"/>
                </a:solidFill>
                <a:latin typeface="Calibri"/>
                <a:ea typeface="Calibri"/>
                <a:cs typeface="Calibri"/>
                <a:sym typeface="Calibri"/>
              </a:rPr>
              <a:t>requirements</a:t>
            </a:r>
            <a:endParaRPr sz="5600">
              <a:solidFill>
                <a:srgbClr val="1C4587"/>
              </a:solidFill>
              <a:latin typeface="Calibri"/>
              <a:ea typeface="Calibri"/>
              <a:cs typeface="Calibri"/>
              <a:sym typeface="Calibri"/>
            </a:endParaRPr>
          </a:p>
        </p:txBody>
      </p:sp>
      <p:sp>
        <p:nvSpPr>
          <p:cNvPr id="109" name="Google Shape;109;p20"/>
          <p:cNvSpPr txBox="1"/>
          <p:nvPr/>
        </p:nvSpPr>
        <p:spPr>
          <a:xfrm>
            <a:off x="6590825" y="4641175"/>
            <a:ext cx="2643000" cy="20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4A86E8"/>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https://us.fulbrightonline.org/</a:t>
            </a:r>
            <a:r>
              <a:rPr lang="en">
                <a:solidFill>
                  <a:srgbClr val="4A86E8"/>
                </a:solidFill>
                <a:latin typeface="Calibri"/>
                <a:ea typeface="Calibri"/>
                <a:cs typeface="Calibri"/>
                <a:sym typeface="Calibri"/>
              </a:rPr>
              <a:t> </a:t>
            </a:r>
            <a:endParaRPr>
              <a:latin typeface="Lato"/>
              <a:ea typeface="Lato"/>
              <a:cs typeface="Lato"/>
              <a:sym typeface="Lato"/>
            </a:endParaRPr>
          </a:p>
        </p:txBody>
      </p:sp>
      <p:pic>
        <p:nvPicPr>
          <p:cNvPr id="110" name="Google Shape;110;p20"/>
          <p:cNvPicPr preferRelativeResize="0"/>
          <p:nvPr/>
        </p:nvPicPr>
        <p:blipFill>
          <a:blip r:embed="rId4">
            <a:alphaModFix/>
          </a:blip>
          <a:stretch>
            <a:fillRect/>
          </a:stretch>
        </p:blipFill>
        <p:spPr>
          <a:xfrm>
            <a:off x="119150" y="88650"/>
            <a:ext cx="1441433" cy="269825"/>
          </a:xfrm>
          <a:prstGeom prst="rect">
            <a:avLst/>
          </a:prstGeom>
          <a:noFill/>
          <a:ln>
            <a:noFill/>
          </a:ln>
        </p:spPr>
      </p:pic>
      <p:sp>
        <p:nvSpPr>
          <p:cNvPr id="111" name="Google Shape;111;p20"/>
          <p:cNvSpPr/>
          <p:nvPr/>
        </p:nvSpPr>
        <p:spPr>
          <a:xfrm>
            <a:off x="-100" y="5022950"/>
            <a:ext cx="9144000" cy="120300"/>
          </a:xfrm>
          <a:prstGeom prst="rect">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5"/>
        <p:cNvGrpSpPr/>
        <p:nvPr/>
      </p:nvGrpSpPr>
      <p:grpSpPr>
        <a:xfrm>
          <a:off x="0" y="0"/>
          <a:ext cx="0" cy="0"/>
          <a:chOff x="0" y="0"/>
          <a:chExt cx="0" cy="0"/>
        </a:xfrm>
      </p:grpSpPr>
      <p:sp>
        <p:nvSpPr>
          <p:cNvPr id="116" name="Google Shape;116;p21"/>
          <p:cNvSpPr txBox="1"/>
          <p:nvPr/>
        </p:nvSpPr>
        <p:spPr>
          <a:xfrm>
            <a:off x="311700" y="1255825"/>
            <a:ext cx="7162800" cy="1637400"/>
          </a:xfrm>
          <a:prstGeom prst="rect">
            <a:avLst/>
          </a:prstGeom>
          <a:noFill/>
          <a:ln>
            <a:noFill/>
          </a:ln>
        </p:spPr>
        <p:txBody>
          <a:bodyPr spcFirstLastPara="1" wrap="square" lIns="91425" tIns="91425" rIns="91425" bIns="91425" anchor="t" anchorCtr="0">
            <a:noAutofit/>
          </a:bodyPr>
          <a:lstStyle/>
          <a:p>
            <a:pPr marL="457200" lvl="0" indent="-355600" algn="l" rtl="0">
              <a:lnSpc>
                <a:spcPct val="200000"/>
              </a:lnSpc>
              <a:spcBef>
                <a:spcPts val="1200"/>
              </a:spcBef>
              <a:spcAft>
                <a:spcPts val="0"/>
              </a:spcAft>
              <a:buSzPts val="2000"/>
              <a:buFont typeface="Calibri"/>
              <a:buChar char="●"/>
            </a:pPr>
            <a:r>
              <a:rPr lang="en" sz="2000">
                <a:latin typeface="Calibri"/>
                <a:ea typeface="Calibri"/>
                <a:cs typeface="Calibri"/>
                <a:sym typeface="Calibri"/>
              </a:rPr>
              <a:t>Application process runs from late Spring into early Fall</a:t>
            </a:r>
            <a:endParaRPr sz="2000">
              <a:latin typeface="Calibri"/>
              <a:ea typeface="Calibri"/>
              <a:cs typeface="Calibri"/>
              <a:sym typeface="Calibri"/>
            </a:endParaRPr>
          </a:p>
          <a:p>
            <a:pPr marL="457200" lvl="0" indent="-355600" algn="l" rtl="0">
              <a:lnSpc>
                <a:spcPct val="200000"/>
              </a:lnSpc>
              <a:spcBef>
                <a:spcPts val="0"/>
              </a:spcBef>
              <a:spcAft>
                <a:spcPts val="0"/>
              </a:spcAft>
              <a:buSzPts val="2000"/>
              <a:buFont typeface="Calibri"/>
              <a:buChar char="●"/>
            </a:pPr>
            <a:r>
              <a:rPr lang="en" sz="2000">
                <a:latin typeface="Calibri"/>
                <a:ea typeface="Calibri"/>
                <a:cs typeface="Calibri"/>
                <a:sym typeface="Calibri"/>
              </a:rPr>
              <a:t>Application deadline is mid-October</a:t>
            </a:r>
            <a:endParaRPr sz="2000">
              <a:latin typeface="Calibri"/>
              <a:ea typeface="Calibri"/>
              <a:cs typeface="Calibri"/>
              <a:sym typeface="Calibri"/>
            </a:endParaRPr>
          </a:p>
          <a:p>
            <a:pPr marL="0" lvl="0" indent="0" algn="l" rtl="0">
              <a:spcBef>
                <a:spcPts val="1200"/>
              </a:spcBef>
              <a:spcAft>
                <a:spcPts val="0"/>
              </a:spcAft>
              <a:buNone/>
            </a:pPr>
            <a:endParaRPr>
              <a:latin typeface="Lato"/>
              <a:ea typeface="Lato"/>
              <a:cs typeface="Lato"/>
              <a:sym typeface="Lato"/>
            </a:endParaRPr>
          </a:p>
        </p:txBody>
      </p:sp>
      <p:sp>
        <p:nvSpPr>
          <p:cNvPr id="117" name="Google Shape;117;p21"/>
          <p:cNvSpPr txBox="1"/>
          <p:nvPr/>
        </p:nvSpPr>
        <p:spPr>
          <a:xfrm>
            <a:off x="119150" y="347075"/>
            <a:ext cx="5937000" cy="69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4000">
                <a:solidFill>
                  <a:srgbClr val="1C4587"/>
                </a:solidFill>
                <a:latin typeface="Calibri"/>
                <a:ea typeface="Calibri"/>
                <a:cs typeface="Calibri"/>
                <a:sym typeface="Calibri"/>
              </a:rPr>
              <a:t>application timeline</a:t>
            </a:r>
            <a:endParaRPr sz="4000">
              <a:solidFill>
                <a:srgbClr val="1C4587"/>
              </a:solidFill>
              <a:latin typeface="Calibri"/>
              <a:ea typeface="Calibri"/>
              <a:cs typeface="Calibri"/>
              <a:sym typeface="Calibri"/>
            </a:endParaRPr>
          </a:p>
        </p:txBody>
      </p:sp>
      <p:pic>
        <p:nvPicPr>
          <p:cNvPr id="118" name="Google Shape;118;p21"/>
          <p:cNvPicPr preferRelativeResize="0"/>
          <p:nvPr/>
        </p:nvPicPr>
        <p:blipFill>
          <a:blip r:embed="rId3">
            <a:alphaModFix/>
          </a:blip>
          <a:stretch>
            <a:fillRect/>
          </a:stretch>
        </p:blipFill>
        <p:spPr>
          <a:xfrm>
            <a:off x="119150" y="88650"/>
            <a:ext cx="1441433" cy="269825"/>
          </a:xfrm>
          <a:prstGeom prst="rect">
            <a:avLst/>
          </a:prstGeom>
          <a:noFill/>
          <a:ln>
            <a:noFill/>
          </a:ln>
        </p:spPr>
      </p:pic>
      <p:sp>
        <p:nvSpPr>
          <p:cNvPr id="119" name="Google Shape;119;p21"/>
          <p:cNvSpPr txBox="1"/>
          <p:nvPr/>
        </p:nvSpPr>
        <p:spPr>
          <a:xfrm>
            <a:off x="6623050" y="4631175"/>
            <a:ext cx="2520900" cy="26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4A86E8"/>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https://us.fulbrightonline.org/</a:t>
            </a:r>
            <a:r>
              <a:rPr lang="en">
                <a:solidFill>
                  <a:srgbClr val="4A86E8"/>
                </a:solidFill>
                <a:latin typeface="Calibri"/>
                <a:ea typeface="Calibri"/>
                <a:cs typeface="Calibri"/>
                <a:sym typeface="Calibri"/>
              </a:rPr>
              <a:t> </a:t>
            </a:r>
            <a:endParaRPr>
              <a:latin typeface="Lato"/>
              <a:ea typeface="Lato"/>
              <a:cs typeface="Lato"/>
              <a:sym typeface="Lato"/>
            </a:endParaRPr>
          </a:p>
        </p:txBody>
      </p:sp>
      <p:sp>
        <p:nvSpPr>
          <p:cNvPr id="120" name="Google Shape;120;p21"/>
          <p:cNvSpPr/>
          <p:nvPr/>
        </p:nvSpPr>
        <p:spPr>
          <a:xfrm>
            <a:off x="-100" y="5022950"/>
            <a:ext cx="9144000" cy="120300"/>
          </a:xfrm>
          <a:prstGeom prst="rect">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9402697272F54BA8BFAEABC7236C96" ma:contentTypeVersion="12" ma:contentTypeDescription="Create a new document." ma:contentTypeScope="" ma:versionID="c77f5e5def53a0cfff8829870360fbf9">
  <xsd:schema xmlns:xsd="http://www.w3.org/2001/XMLSchema" xmlns:xs="http://www.w3.org/2001/XMLSchema" xmlns:p="http://schemas.microsoft.com/office/2006/metadata/properties" xmlns:ns1="http://schemas.microsoft.com/sharepoint/v3" xmlns:ns3="d721b166-84bf-4786-86c8-396ebacc02da" targetNamespace="http://schemas.microsoft.com/office/2006/metadata/properties" ma:root="true" ma:fieldsID="6024754c940cb4d72c404bbdd129c281" ns1:_="" ns3:_="">
    <xsd:import namespace="http://schemas.microsoft.com/sharepoint/v3"/>
    <xsd:import namespace="d721b166-84bf-4786-86c8-396ebacc02d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21b166-84bf-4786-86c8-396ebacc02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C8267A19-4EA2-46AB-8350-D0B35051B8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721b166-84bf-4786-86c8-396ebacc02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13CB87-AD3C-4F4A-91EF-619631D2FDB4}">
  <ds:schemaRefs>
    <ds:schemaRef ds:uri="http://schemas.microsoft.com/sharepoint/v3/contenttype/forms"/>
  </ds:schemaRefs>
</ds:datastoreItem>
</file>

<file path=customXml/itemProps3.xml><?xml version="1.0" encoding="utf-8"?>
<ds:datastoreItem xmlns:ds="http://schemas.openxmlformats.org/officeDocument/2006/customXml" ds:itemID="{5E6AFB98-E92A-48C8-86E4-C21EFD02D200}">
  <ds:schemaRefs>
    <ds:schemaRef ds:uri="http://schemas.microsoft.com/office/infopath/2007/PartnerControls"/>
    <ds:schemaRef ds:uri="http://schemas.microsoft.com/office/2006/metadata/properties"/>
    <ds:schemaRef ds:uri="http://schemas.microsoft.com/sharepoint/v3"/>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 ds:uri="http://purl.org/dc/elements/1.1/"/>
    <ds:schemaRef ds:uri="d721b166-84bf-4786-86c8-396ebacc02da"/>
  </ds:schemaRefs>
</ds:datastoreItem>
</file>

<file path=docProps/app.xml><?xml version="1.0" encoding="utf-8"?>
<Properties xmlns="http://schemas.openxmlformats.org/officeDocument/2006/extended-properties" xmlns:vt="http://schemas.openxmlformats.org/officeDocument/2006/docPropsVTypes">
  <TotalTime>0</TotalTime>
  <Words>359</Words>
  <Application>Microsoft Office PowerPoint</Application>
  <PresentationFormat>On-screen Show (16:9)</PresentationFormat>
  <Paragraphs>34</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Lato</vt:lpstr>
      <vt:lpstr>Arial</vt:lpstr>
      <vt:lpstr>Simple Light</vt:lpstr>
      <vt:lpstr>U.S. Student Program</vt:lpstr>
      <vt:lpstr>us.fulbrightonline.org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Student Program</dc:title>
  <dc:creator>Kathleen Sihler</dc:creator>
  <cp:lastModifiedBy>Kathleen Sihler</cp:lastModifiedBy>
  <cp:revision>1</cp:revision>
  <dcterms:modified xsi:type="dcterms:W3CDTF">2020-10-30T21:04:14Z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0x010100319402697272F54BA8BFAEABC7236C96</vt:lpwstr>
  </property>
</Properties>
</file>